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25"/>
  </p:notesMasterIdLst>
  <p:handoutMasterIdLst>
    <p:handoutMasterId r:id="rId26"/>
  </p:handoutMasterIdLst>
  <p:sldIdLst>
    <p:sldId id="285" r:id="rId2"/>
    <p:sldId id="257" r:id="rId3"/>
    <p:sldId id="258" r:id="rId4"/>
    <p:sldId id="290" r:id="rId5"/>
    <p:sldId id="286" r:id="rId6"/>
    <p:sldId id="293" r:id="rId7"/>
    <p:sldId id="294" r:id="rId8"/>
    <p:sldId id="271" r:id="rId9"/>
    <p:sldId id="295" r:id="rId10"/>
    <p:sldId id="269" r:id="rId11"/>
    <p:sldId id="264" r:id="rId12"/>
    <p:sldId id="267" r:id="rId13"/>
    <p:sldId id="296" r:id="rId14"/>
    <p:sldId id="297" r:id="rId15"/>
    <p:sldId id="299" r:id="rId16"/>
    <p:sldId id="273" r:id="rId17"/>
    <p:sldId id="275" r:id="rId18"/>
    <p:sldId id="278" r:id="rId19"/>
    <p:sldId id="298" r:id="rId20"/>
    <p:sldId id="287" r:id="rId21"/>
    <p:sldId id="256" r:id="rId22"/>
    <p:sldId id="263" r:id="rId23"/>
    <p:sldId id="29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954" autoAdjust="0"/>
    <p:restoredTop sz="94660"/>
  </p:normalViewPr>
  <p:slideViewPr>
    <p:cSldViewPr snapToGrid="0" snapToObjects="1">
      <p:cViewPr>
        <p:scale>
          <a:sx n="100" d="100"/>
          <a:sy n="100" d="100"/>
        </p:scale>
        <p:origin x="-304" y="-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B10B88-2E0C-F145-84A7-BE2B6DC1C445}" type="datetimeFigureOut">
              <a:rPr lang="en-US" smtClean="0"/>
              <a:pPr/>
              <a:t>6/23/14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7CB997A-40B2-9F43-85F8-FCA30495E24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67391C-F5F3-F342-A4AC-BA50EC1FE7E9}" type="datetimeFigureOut">
              <a:rPr lang="en-US" smtClean="0"/>
              <a:pPr/>
              <a:t>6/23/14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B1A6E1-19C5-6843-8148-E25340FBA6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 self</a:t>
            </a:r>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model is connected learning communities. As a connected educator, you have the opportunity to direct your learning, connect, collaborate, and grow professionally. Takes time, effort,</a:t>
            </a:r>
            <a:r>
              <a:rPr lang="en-US" baseline="0" dirty="0" smtClean="0"/>
              <a:t> an perseverance. Power is revealed when you have a plan and a purpose for how to build your network, reap its benefits, and apply the knowledge you gain. Occur online where people share resources, provide support, introduce and debate ideas, and celebrate learning. </a:t>
            </a:r>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Encourage beginning teachers to develop their PLN online and forge a positive digital footprint as an educator, provide extensive collaborative support, and establish a rich source of ideas and </a:t>
            </a:r>
            <a:r>
              <a:rPr lang="en-US" baseline="0" dirty="0" err="1" smtClean="0"/>
              <a:t>prof</a:t>
            </a:r>
            <a:r>
              <a:rPr lang="en-US" baseline="0" dirty="0" smtClean="0"/>
              <a:t> </a:t>
            </a:r>
            <a:r>
              <a:rPr lang="en-US" baseline="0" dirty="0" err="1" smtClean="0"/>
              <a:t>deve</a:t>
            </a:r>
            <a:r>
              <a:rPr lang="en-US" baseline="0" dirty="0" smtClean="0"/>
              <a:t> during their first years in the classroom. A digital footprint outlines a person’s online activities, including their use of social networking platforms. </a:t>
            </a:r>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what it is</a:t>
            </a:r>
          </a:p>
          <a:p>
            <a:r>
              <a:rPr lang="en-US" dirty="0" smtClean="0"/>
              <a:t>Search</a:t>
            </a:r>
            <a:r>
              <a:rPr lang="en-US" baseline="0" dirty="0" smtClean="0"/>
              <a:t> tag/list</a:t>
            </a:r>
          </a:p>
          <a:p>
            <a:r>
              <a:rPr lang="en-US" baseline="0" dirty="0" smtClean="0"/>
              <a:t>RSS feed tag/list</a:t>
            </a:r>
          </a:p>
          <a:p>
            <a:r>
              <a:rPr lang="en-US" dirty="0" smtClean="0"/>
              <a:t>Highlight</a:t>
            </a:r>
          </a:p>
          <a:p>
            <a:r>
              <a:rPr lang="en-US" dirty="0" smtClean="0"/>
              <a:t>Sticky</a:t>
            </a:r>
          </a:p>
          <a:p>
            <a:r>
              <a:rPr lang="en-US" dirty="0" smtClean="0"/>
              <a:t>Learn with others Community/network/groups</a:t>
            </a:r>
          </a:p>
          <a:p>
            <a:r>
              <a:rPr lang="en-US" dirty="0" smtClean="0"/>
              <a:t>Using with RSS feed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what it is</a:t>
            </a:r>
          </a:p>
          <a:p>
            <a:r>
              <a:rPr lang="en-US" dirty="0" smtClean="0"/>
              <a:t>Show </a:t>
            </a:r>
            <a:r>
              <a:rPr lang="en-US" dirty="0" err="1" smtClean="0"/>
              <a:t>Feedly</a:t>
            </a:r>
            <a:endParaRPr lang="en-US" dirty="0" smtClean="0"/>
          </a:p>
          <a:p>
            <a:r>
              <a:rPr lang="en-US" dirty="0" smtClean="0"/>
              <a:t>Organization</a:t>
            </a:r>
          </a:p>
          <a:p>
            <a:r>
              <a:rPr lang="en-US" dirty="0" smtClean="0"/>
              <a:t>How to add sites LTC4</a:t>
            </a:r>
          </a:p>
          <a:p>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D081F-DE3F-E845-B017-473A7D2D115E}" type="datetimeFigureOut">
              <a:rPr lang="en-US" smtClean="0"/>
              <a:pPr/>
              <a:t>6/23/14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521B9-BFBB-D448-9086-07A9D7192BC0}" type="slidenum">
              <a:rPr lang="en-US" smtClean="0"/>
              <a:pPr/>
              <a:t>‹#›</a:t>
            </a:fld>
            <a:endParaRPr lang="en-US"/>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D8D081F-DE3F-E845-B017-473A7D2D115E}" type="datetimeFigureOut">
              <a:rPr lang="en-US" smtClean="0"/>
              <a:pPr/>
              <a:t>6/23/14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521B9-BFBB-D448-9086-07A9D7192BC0}" type="slidenum">
              <a:rPr lang="en-US" smtClean="0"/>
              <a:pPr/>
              <a:t>‹#›</a:t>
            </a:fld>
            <a:endParaRPr lang="en-US"/>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8D081F-DE3F-E845-B017-473A7D2D115E}" type="datetimeFigureOut">
              <a:rPr lang="en-US" smtClean="0"/>
              <a:pPr/>
              <a:t>6/23/14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5521B9-BFBB-D448-9086-07A9D7192B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D8D081F-DE3F-E845-B017-473A7D2D115E}" type="datetimeFigureOut">
              <a:rPr lang="en-US" smtClean="0"/>
              <a:pPr/>
              <a:t>6/23/14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5521B9-BFBB-D448-9086-07A9D7192BC0}" type="slidenum">
              <a:rPr lang="en-US" smtClean="0"/>
              <a:pPr/>
              <a:t>‹#›</a:t>
            </a:fld>
            <a:endParaRPr lang="en-US"/>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D081F-DE3F-E845-B017-473A7D2D115E}" type="datetimeFigureOut">
              <a:rPr lang="en-US" smtClean="0"/>
              <a:pPr/>
              <a:t>6/23/14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5521B9-BFBB-D448-9086-07A9D7192B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D081F-DE3F-E845-B017-473A7D2D115E}" type="datetimeFigureOut">
              <a:rPr lang="en-US" smtClean="0"/>
              <a:pPr/>
              <a:t>6/23/14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521B9-BFBB-D448-9086-07A9D7192B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8D081F-DE3F-E845-B017-473A7D2D115E}" type="datetimeFigureOut">
              <a:rPr lang="en-US" smtClean="0"/>
              <a:pPr/>
              <a:t>6/23/14</a:t>
            </a:fld>
            <a:endParaRPr lang="en-US"/>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F5521B9-BFBB-D448-9086-07A9D7192BC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facebook.com/groups/2227299043/?ref=ts&amp;fref=ts" TargetMode="External"/><Relationship Id="rId4" Type="http://schemas.openxmlformats.org/officeDocument/2006/relationships/hyperlink" Target="http://www.facebook.com/SurvivalGuideforPrimaryTeachers?ref=ts&amp;fref=ts" TargetMode="External"/><Relationship Id="rId5" Type="http://schemas.openxmlformats.org/officeDocument/2006/relationships/hyperlink" Target="http://www.facebook.com/pages/Illinois-New-Teacher-Collaborative/239875594767?ref=ts" TargetMode="External"/><Relationship Id="rId6" Type="http://schemas.openxmlformats.org/officeDocument/2006/relationships/image" Target="../media/image9.jpeg"/><Relationship Id="rId1" Type="http://schemas.openxmlformats.org/officeDocument/2006/relationships/slideLayout" Target="../slideLayouts/slideLayout3.xml"/><Relationship Id="rId2" Type="http://schemas.openxmlformats.org/officeDocument/2006/relationships/hyperlink" Target="https://www.facebook.com/groups/7036945291/"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tweetchat.com/room/ntchat" TargetMode="External"/><Relationship Id="rId4" Type="http://schemas.openxmlformats.org/officeDocument/2006/relationships/hyperlink" Target="https://twitter.com/tesNewTeachers" TargetMode="External"/><Relationship Id="rId5" Type="http://schemas.openxmlformats.org/officeDocument/2006/relationships/hyperlink" Target="https://twitter.com/InductionIL" TargetMode="External"/><Relationship Id="rId6" Type="http://schemas.openxmlformats.org/officeDocument/2006/relationships/image" Target="../media/image10.jpeg"/><Relationship Id="rId1" Type="http://schemas.openxmlformats.org/officeDocument/2006/relationships/slideLayout" Target="../slideLayouts/slideLayout3.xml"/><Relationship Id="rId2" Type="http://schemas.openxmlformats.org/officeDocument/2006/relationships/hyperlink" Target="https://twitter.co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pinterest.com/cduffy51/pln/" TargetMode="External"/><Relationship Id="rId4" Type="http://schemas.openxmlformats.org/officeDocument/2006/relationships/image" Target="../media/image11.jpeg"/><Relationship Id="rId1" Type="http://schemas.openxmlformats.org/officeDocument/2006/relationships/slideLayout" Target="../slideLayouts/slideLayout10.xml"/><Relationship Id="rId2" Type="http://schemas.openxmlformats.org/officeDocument/2006/relationships/hyperlink" Target="http://pinterest.com/cduffy51/intc-beginning-teacher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edublogs.org/" TargetMode="External"/><Relationship Id="rId3"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hyperlink" Target="http://www.livebinders.com/play/play/34291" TargetMode="External"/><Relationship Id="rId4" Type="http://schemas.openxmlformats.org/officeDocument/2006/relationships/image" Target="../media/image13.jpeg"/><Relationship Id="rId1" Type="http://schemas.openxmlformats.org/officeDocument/2006/relationships/slideLayout" Target="../slideLayouts/slideLayout3.xml"/><Relationship Id="rId2" Type="http://schemas.openxmlformats.org/officeDocument/2006/relationships/hyperlink" Target="http://www.livebinders.co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edutopia.org/groups/bridges-first-years-practice" TargetMode="External"/><Relationship Id="rId4" Type="http://schemas.openxmlformats.org/officeDocument/2006/relationships/image" Target="../media/image14.jpeg"/><Relationship Id="rId1" Type="http://schemas.openxmlformats.org/officeDocument/2006/relationships/slideLayout" Target="../slideLayouts/slideLayout10.xml"/><Relationship Id="rId2" Type="http://schemas.openxmlformats.org/officeDocument/2006/relationships/hyperlink" Target="http://www.edutopia.org/blogs/beat/new-teacher-suppor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teachingwithsoul.com/new-teacher-mentoring-project" TargetMode="Externa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www.schoology.com" TargetMode="External"/><Relationship Id="rId3" Type="http://schemas.openxmlformats.org/officeDocument/2006/relationships/image" Target="../media/image1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teachers.net/mentors/beginning_teachers/" TargetMode="External"/><Relationship Id="rId3"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padlet.com/wall/area4ltc"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gif"/><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hyperlink" Target="http://www.feedly.com" TargetMode="External"/><Relationship Id="rId4" Type="http://schemas.openxmlformats.org/officeDocument/2006/relationships/image" Target="../media/image18.jpeg"/><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23.xml.rels><?xml version="1.0" encoding="UTF-8" standalone="yes"?>
<Relationships xmlns="http://schemas.openxmlformats.org/package/2006/relationships"><Relationship Id="rId3" Type="http://schemas.openxmlformats.org/officeDocument/2006/relationships/hyperlink" Target="http://education.weebly.com/" TargetMode="External"/><Relationship Id="rId4" Type="http://schemas.openxmlformats.org/officeDocument/2006/relationships/hyperlink" Target="http://www.schoolrack.com/" TargetMode="External"/><Relationship Id="rId5" Type="http://schemas.openxmlformats.org/officeDocument/2006/relationships/hyperlink" Target="https://www.diigo.com/list/luduffy51/blogging" TargetMode="External"/><Relationship Id="rId1" Type="http://schemas.openxmlformats.org/officeDocument/2006/relationships/slideLayout" Target="../slideLayouts/slideLayout2.xml"/><Relationship Id="rId2" Type="http://schemas.openxmlformats.org/officeDocument/2006/relationships/hyperlink" Target="http://edublogs.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plncindy.wikispaces.com/INT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http://www.symbaloo.com/mix/intc" TargetMode="External"/><Relationship Id="rId1" Type="http://schemas.openxmlformats.org/officeDocument/2006/relationships/slideLayout" Target="../slideLayouts/slideLayout1.xml"/><Relationship Id="rId2" Type="http://schemas.openxmlformats.org/officeDocument/2006/relationships/hyperlink" Target="http://www.symbaloo.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diigo.com" TargetMode="External"/><Relationship Id="rId4" Type="http://schemas.openxmlformats.org/officeDocument/2006/relationships/image" Target="../media/image8.jpeg"/><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114800" y="2055368"/>
            <a:ext cx="4910328" cy="2130552"/>
          </a:xfrm>
        </p:spPr>
        <p:txBody>
          <a:bodyPr>
            <a:normAutofit fontScale="90000"/>
          </a:bodyPr>
          <a:lstStyle/>
          <a:p>
            <a:r>
              <a:rPr lang="en-US" dirty="0" smtClean="0"/>
              <a:t/>
            </a:r>
            <a:br>
              <a:rPr lang="en-US" dirty="0" smtClean="0"/>
            </a:br>
            <a:r>
              <a:rPr lang="en-US" dirty="0" smtClean="0"/>
              <a:t>Developing A Professional Presence Online</a:t>
            </a:r>
            <a:endParaRPr lang="en-US" dirty="0"/>
          </a:p>
        </p:txBody>
      </p:sp>
      <p:sp>
        <p:nvSpPr>
          <p:cNvPr id="3" name="Subtitle 2"/>
          <p:cNvSpPr>
            <a:spLocks noGrp="1"/>
          </p:cNvSpPr>
          <p:nvPr>
            <p:ph type="subTitle" idx="1"/>
          </p:nvPr>
        </p:nvSpPr>
        <p:spPr>
          <a:xfrm>
            <a:off x="4114800" y="4193988"/>
            <a:ext cx="4910328" cy="886968"/>
          </a:xfrm>
        </p:spPr>
        <p:txBody>
          <a:bodyPr>
            <a:normAutofit/>
          </a:bodyPr>
          <a:lstStyle/>
          <a:p>
            <a:r>
              <a:rPr lang="en-US" sz="1800" dirty="0" smtClean="0"/>
              <a:t>Cindy Duffy </a:t>
            </a:r>
          </a:p>
          <a:p>
            <a:r>
              <a:rPr lang="en-US" sz="1800" dirty="0" smtClean="0"/>
              <a:t>Director, Area IV LTC</a:t>
            </a:r>
            <a:endParaRPr lang="en-US" sz="1800" dirty="0"/>
          </a:p>
        </p:txBody>
      </p:sp>
      <p:pic>
        <p:nvPicPr>
          <p:cNvPr id="10" name="Picture 9" descr="logo_small.gif"/>
          <p:cNvPicPr>
            <a:picLocks noChangeAspect="1"/>
          </p:cNvPicPr>
          <p:nvPr/>
        </p:nvPicPr>
        <p:blipFill>
          <a:blip r:embed="rId3"/>
          <a:stretch>
            <a:fillRect/>
          </a:stretch>
        </p:blipFill>
        <p:spPr>
          <a:xfrm>
            <a:off x="7372203" y="5260722"/>
            <a:ext cx="1371600" cy="1282700"/>
          </a:xfrm>
          <a:prstGeom prst="rect">
            <a:avLst/>
          </a:prstGeom>
        </p:spPr>
      </p:pic>
      <p:pic>
        <p:nvPicPr>
          <p:cNvPr id="6" name="Picture 5" descr="fingers.psd"/>
          <p:cNvPicPr>
            <a:picLocks noChangeAspect="1"/>
          </p:cNvPicPr>
          <p:nvPr/>
        </p:nvPicPr>
        <p:blipFill>
          <a:blip r:embed="rId4"/>
          <a:stretch>
            <a:fillRect/>
          </a:stretch>
        </p:blipFill>
        <p:spPr>
          <a:xfrm>
            <a:off x="311940" y="238718"/>
            <a:ext cx="3946074" cy="394607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Facebook</a:t>
            </a:r>
            <a:endParaRPr lang="en-US" dirty="0"/>
          </a:p>
        </p:txBody>
      </p:sp>
      <p:sp>
        <p:nvSpPr>
          <p:cNvPr id="3" name="Content Placeholder 2"/>
          <p:cNvSpPr>
            <a:spLocks noGrp="1"/>
          </p:cNvSpPr>
          <p:nvPr>
            <p:ph type="subTitle" idx="1"/>
          </p:nvPr>
        </p:nvSpPr>
        <p:spPr>
          <a:xfrm>
            <a:off x="5490883" y="3998259"/>
            <a:ext cx="3653117" cy="883024"/>
          </a:xfrm>
        </p:spPr>
        <p:txBody>
          <a:bodyPr>
            <a:noAutofit/>
          </a:bodyPr>
          <a:lstStyle/>
          <a:p>
            <a:r>
              <a:rPr lang="en-US" sz="1200" dirty="0" smtClean="0"/>
              <a:t>Educators using </a:t>
            </a:r>
            <a:r>
              <a:rPr lang="en-US" sz="1200" dirty="0" err="1" smtClean="0"/>
              <a:t>Facebook</a:t>
            </a:r>
            <a:r>
              <a:rPr lang="en-US" sz="1200" dirty="0" smtClean="0"/>
              <a:t> </a:t>
            </a:r>
            <a:r>
              <a:rPr lang="en-US" sz="1200" dirty="0" smtClean="0">
                <a:hlinkClick r:id="rId2"/>
              </a:rPr>
              <a:t>https://www.facebook.com/groups/7036945291/</a:t>
            </a:r>
            <a:endParaRPr lang="en-US" sz="1200" dirty="0" smtClean="0"/>
          </a:p>
          <a:p>
            <a:r>
              <a:rPr lang="en-US" sz="1200" dirty="0" smtClean="0"/>
              <a:t>Beginning Teachers </a:t>
            </a:r>
            <a:r>
              <a:rPr lang="en-US" sz="1200" dirty="0" smtClean="0">
                <a:hlinkClick r:id="rId3"/>
              </a:rPr>
              <a:t>http://www.facebook.com/groups/2227299043/?ref=ts&amp;fref=ts</a:t>
            </a:r>
            <a:endParaRPr lang="en-US" sz="1200" dirty="0" smtClean="0"/>
          </a:p>
          <a:p>
            <a:r>
              <a:rPr lang="en-US" sz="1200" dirty="0" smtClean="0"/>
              <a:t>Survival Guide for Beginning Primary Teachers  </a:t>
            </a:r>
            <a:r>
              <a:rPr lang="en-US" sz="1200" dirty="0" smtClean="0">
                <a:hlinkClick r:id="rId4"/>
              </a:rPr>
              <a:t>http://www.facebook.com/SurvivalGuideforPrimaryTeachers?ref=ts&amp;fref=ts</a:t>
            </a:r>
            <a:endParaRPr lang="en-US" sz="1200" dirty="0" smtClean="0"/>
          </a:p>
          <a:p>
            <a:r>
              <a:rPr lang="en-US" sz="1200" dirty="0" smtClean="0"/>
              <a:t>Illinois New Teacher Collaborative </a:t>
            </a:r>
            <a:r>
              <a:rPr lang="en-US" sz="1200" dirty="0" smtClean="0">
                <a:hlinkClick r:id="rId5"/>
              </a:rPr>
              <a:t>http://www.facebook.com/pages/Illinois-New-Teacher-Collaborative/239875594767?ref=ts</a:t>
            </a:r>
            <a:endParaRPr lang="en-US" sz="1200" dirty="0"/>
          </a:p>
        </p:txBody>
      </p:sp>
      <p:pic>
        <p:nvPicPr>
          <p:cNvPr id="5" name="Picture Placeholder 4" descr="images.jpg"/>
          <p:cNvPicPr>
            <a:picLocks noGrp="1" noChangeAspect="1"/>
          </p:cNvPicPr>
          <p:nvPr>
            <p:ph type="pic" sz="quarter" idx="13"/>
          </p:nvPr>
        </p:nvPicPr>
        <p:blipFill>
          <a:blip r:embed="rId6"/>
          <a:srcRect t="-16018" b="-16018"/>
          <a:stretch>
            <a:fillRect/>
          </a:stretch>
        </p:blip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5365376" y="1573306"/>
            <a:ext cx="3653117" cy="769085"/>
          </a:xfrm>
        </p:spPr>
        <p:txBody>
          <a:bodyPr>
            <a:normAutofit fontScale="90000"/>
          </a:bodyPr>
          <a:lstStyle/>
          <a:p>
            <a:r>
              <a:rPr lang="en-US" dirty="0" smtClean="0">
                <a:hlinkClick r:id="rId2"/>
              </a:rPr>
              <a:t>Twitter</a:t>
            </a:r>
            <a:endParaRPr lang="en-US" dirty="0"/>
          </a:p>
        </p:txBody>
      </p:sp>
      <p:sp>
        <p:nvSpPr>
          <p:cNvPr id="6" name="Subtitle 5"/>
          <p:cNvSpPr>
            <a:spLocks noGrp="1"/>
          </p:cNvSpPr>
          <p:nvPr>
            <p:ph type="subTitle" idx="1"/>
          </p:nvPr>
        </p:nvSpPr>
        <p:spPr>
          <a:xfrm>
            <a:off x="5365376" y="5133162"/>
            <a:ext cx="3653117" cy="1536747"/>
          </a:xfrm>
        </p:spPr>
        <p:txBody>
          <a:bodyPr>
            <a:normAutofit fontScale="25000" lnSpcReduction="20000"/>
          </a:bodyPr>
          <a:lstStyle/>
          <a:p>
            <a:r>
              <a:rPr lang="en-US" sz="3692" dirty="0" smtClean="0"/>
              <a:t>#</a:t>
            </a:r>
            <a:r>
              <a:rPr lang="en-US" sz="3692" dirty="0" err="1" smtClean="0"/>
              <a:t>ntchat</a:t>
            </a:r>
            <a:endParaRPr lang="en-US" sz="3692" dirty="0" smtClean="0"/>
          </a:p>
          <a:p>
            <a:r>
              <a:rPr lang="en-US" sz="3692" dirty="0" smtClean="0"/>
              <a:t>They meet Wednesdays, 7pm EST.</a:t>
            </a:r>
          </a:p>
          <a:p>
            <a:r>
              <a:rPr lang="en-US" sz="3692" dirty="0" smtClean="0">
                <a:hlinkClick r:id="rId3"/>
              </a:rPr>
              <a:t>http://</a:t>
            </a:r>
            <a:r>
              <a:rPr lang="en-US" sz="3692" dirty="0" err="1" smtClean="0">
                <a:hlinkClick r:id="rId3"/>
              </a:rPr>
              <a:t>tweetchat.com/room/ntchat</a:t>
            </a:r>
            <a:endParaRPr lang="en-US" sz="3692" dirty="0" smtClean="0"/>
          </a:p>
          <a:p>
            <a:endParaRPr lang="en-US" sz="3692" dirty="0" smtClean="0"/>
          </a:p>
          <a:p>
            <a:r>
              <a:rPr lang="en-US" sz="3692" dirty="0" smtClean="0"/>
              <a:t>#</a:t>
            </a:r>
            <a:r>
              <a:rPr lang="en-US" sz="3692" dirty="0" err="1" smtClean="0"/>
              <a:t>edchat</a:t>
            </a:r>
            <a:endParaRPr lang="en-US" sz="3692" dirty="0" smtClean="0"/>
          </a:p>
          <a:p>
            <a:r>
              <a:rPr lang="en-US" sz="3692" dirty="0" smtClean="0"/>
              <a:t>#</a:t>
            </a:r>
            <a:r>
              <a:rPr lang="en-US" sz="3692" dirty="0" err="1" smtClean="0"/>
              <a:t>teachchat</a:t>
            </a:r>
            <a:endParaRPr lang="en-US" sz="3692" dirty="0" smtClean="0"/>
          </a:p>
          <a:p>
            <a:r>
              <a:rPr lang="en-US" sz="3692" dirty="0" smtClean="0"/>
              <a:t>#</a:t>
            </a:r>
            <a:r>
              <a:rPr lang="en-US" sz="3692" dirty="0" err="1" smtClean="0"/>
              <a:t>iled</a:t>
            </a:r>
            <a:endParaRPr lang="en-US" sz="3692" dirty="0" smtClean="0"/>
          </a:p>
          <a:p>
            <a:r>
              <a:rPr lang="en-US" sz="3692" dirty="0" smtClean="0"/>
              <a:t>#</a:t>
            </a:r>
            <a:r>
              <a:rPr lang="en-US" sz="3692" dirty="0" err="1" smtClean="0"/>
              <a:t>iledchat</a:t>
            </a:r>
            <a:endParaRPr lang="en-US" sz="3692" dirty="0" smtClean="0"/>
          </a:p>
          <a:p>
            <a:endParaRPr lang="en-US" sz="3692" strike="sngStrike" dirty="0" smtClean="0">
              <a:hlinkClick r:id="rId4"/>
            </a:endParaRPr>
          </a:p>
          <a:p>
            <a:r>
              <a:rPr lang="en-US" sz="3692" strike="sngStrike" dirty="0" smtClean="0">
                <a:hlinkClick r:id="rId4"/>
              </a:rPr>
              <a:t>@</a:t>
            </a:r>
            <a:r>
              <a:rPr lang="en-US" sz="3692" dirty="0" smtClean="0">
                <a:hlinkClick r:id="rId4"/>
              </a:rPr>
              <a:t>tesNewTeachers</a:t>
            </a:r>
            <a:endParaRPr lang="en-US" sz="3692" dirty="0" smtClean="0"/>
          </a:p>
          <a:p>
            <a:r>
              <a:rPr lang="en-US" sz="3600" dirty="0" smtClean="0">
                <a:hlinkClick r:id="rId5"/>
              </a:rPr>
              <a:t>@</a:t>
            </a:r>
            <a:r>
              <a:rPr lang="en-US" sz="3600" dirty="0" err="1" smtClean="0">
                <a:hlinkClick r:id="rId5"/>
              </a:rPr>
              <a:t>intc</a:t>
            </a:r>
            <a:endParaRPr lang="en-US" sz="3600" dirty="0" smtClean="0"/>
          </a:p>
          <a:p>
            <a:endParaRPr lang="en-US" dirty="0"/>
          </a:p>
        </p:txBody>
      </p:sp>
      <p:pic>
        <p:nvPicPr>
          <p:cNvPr id="10" name="Picture Placeholder 9" descr="images.jpg"/>
          <p:cNvPicPr>
            <a:picLocks noGrp="1" noChangeAspect="1"/>
          </p:cNvPicPr>
          <p:nvPr>
            <p:ph type="pic" sz="quarter" idx="13"/>
          </p:nvPr>
        </p:nvPicPr>
        <p:blipFill>
          <a:blip r:embed="rId6"/>
          <a:srcRect t="-22048" b="-22048"/>
          <a:stretch>
            <a:fillRect/>
          </a:stretch>
        </p:blipFill>
        <p:spPr/>
      </p:pic>
      <p:sp>
        <p:nvSpPr>
          <p:cNvPr id="7" name="TextBox 6"/>
          <p:cNvSpPr txBox="1"/>
          <p:nvPr/>
        </p:nvSpPr>
        <p:spPr>
          <a:xfrm>
            <a:off x="6652075" y="2737995"/>
            <a:ext cx="184666" cy="369332"/>
          </a:xfrm>
          <a:prstGeom prst="rect">
            <a:avLst/>
          </a:prstGeom>
          <a:noFill/>
        </p:spPr>
        <p:txBody>
          <a:bodyPr wrap="none" rtlCol="0">
            <a:spAutoFit/>
          </a:bodyPr>
          <a:lstStyle/>
          <a:p>
            <a:endParaRPr lang="en-US" dirty="0"/>
          </a:p>
        </p:txBody>
      </p:sp>
      <p:sp>
        <p:nvSpPr>
          <p:cNvPr id="8" name="TextBox 7"/>
          <p:cNvSpPr txBox="1"/>
          <p:nvPr/>
        </p:nvSpPr>
        <p:spPr>
          <a:xfrm>
            <a:off x="5850772" y="2561245"/>
            <a:ext cx="3180421" cy="1169551"/>
          </a:xfrm>
          <a:prstGeom prst="rect">
            <a:avLst/>
          </a:prstGeom>
          <a:noFill/>
        </p:spPr>
        <p:txBody>
          <a:bodyPr wrap="square" rtlCol="0">
            <a:spAutoFit/>
          </a:bodyPr>
          <a:lstStyle/>
          <a:p>
            <a:r>
              <a:rPr lang="en-US" sz="1400" dirty="0" smtClean="0"/>
              <a:t>Used by people around the world. Twitter connects </a:t>
            </a:r>
            <a:r>
              <a:rPr lang="en-US" sz="1400" dirty="0" err="1" smtClean="0"/>
              <a:t>teacherss</a:t>
            </a:r>
            <a:r>
              <a:rPr lang="en-US" sz="1400" dirty="0" smtClean="0"/>
              <a:t> to thousands of educators around the world with rich backgrounds and experiences that can contribute to professional growth.</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Pinterest</a:t>
            </a:r>
            <a:endParaRPr lang="en-US" dirty="0"/>
          </a:p>
        </p:txBody>
      </p:sp>
      <p:sp>
        <p:nvSpPr>
          <p:cNvPr id="4" name="Subtitle 3"/>
          <p:cNvSpPr>
            <a:spLocks noGrp="1"/>
          </p:cNvSpPr>
          <p:nvPr>
            <p:ph type="body" sz="half" idx="2"/>
          </p:nvPr>
        </p:nvSpPr>
        <p:spPr>
          <a:xfrm>
            <a:off x="457200" y="2895600"/>
            <a:ext cx="3581400" cy="2870200"/>
          </a:xfrm>
        </p:spPr>
        <p:txBody>
          <a:bodyPr>
            <a:normAutofit fontScale="77500" lnSpcReduction="20000"/>
          </a:bodyPr>
          <a:lstStyle/>
          <a:p>
            <a:r>
              <a:rPr lang="en-US" dirty="0" err="1" smtClean="0"/>
              <a:t>Pinterest</a:t>
            </a:r>
            <a:r>
              <a:rPr lang="en-US" dirty="0" smtClean="0"/>
              <a:t> is a free  virtual bulletin board where users pin videos and  images captured from around the web. These images are then arranged into different categories on a user's board. Pins are also shared and searchable making thus </a:t>
            </a:r>
            <a:r>
              <a:rPr lang="en-US" dirty="0" err="1" smtClean="0"/>
              <a:t>Pinterest</a:t>
            </a:r>
            <a:r>
              <a:rPr lang="en-US" dirty="0" smtClean="0"/>
              <a:t> a great tool for virtual learning. Pins are also visible to other </a:t>
            </a:r>
            <a:r>
              <a:rPr lang="en-US" dirty="0" err="1" smtClean="0"/>
              <a:t>Pinterest</a:t>
            </a:r>
            <a:r>
              <a:rPr lang="en-US" dirty="0" smtClean="0"/>
              <a:t> users and one can easily see the board of others as well.</a:t>
            </a:r>
          </a:p>
          <a:p>
            <a:endParaRPr lang="en-US" dirty="0" smtClean="0">
              <a:hlinkClick r:id="rId2"/>
            </a:endParaRPr>
          </a:p>
          <a:p>
            <a:endParaRPr lang="en-US" dirty="0" smtClean="0">
              <a:hlinkClick r:id="rId2"/>
            </a:endParaRPr>
          </a:p>
          <a:p>
            <a:r>
              <a:rPr lang="en-US" dirty="0" smtClean="0">
                <a:hlinkClick r:id="rId2"/>
              </a:rPr>
              <a:t>INTC beginning teachers</a:t>
            </a:r>
            <a:endParaRPr lang="en-US" dirty="0" smtClean="0"/>
          </a:p>
          <a:p>
            <a:endParaRPr lang="en-US" dirty="0" smtClean="0"/>
          </a:p>
          <a:p>
            <a:r>
              <a:rPr lang="en-US" dirty="0" smtClean="0">
                <a:hlinkClick r:id="rId3"/>
              </a:rPr>
              <a:t>my PLN</a:t>
            </a:r>
            <a:endParaRPr lang="en-US" dirty="0" smtClean="0"/>
          </a:p>
          <a:p>
            <a:endParaRPr lang="en-US" dirty="0" smtClean="0"/>
          </a:p>
          <a:p>
            <a:endParaRPr lang="en-US" dirty="0" smtClean="0"/>
          </a:p>
        </p:txBody>
      </p:sp>
      <p:pic>
        <p:nvPicPr>
          <p:cNvPr id="6" name="Picture Placeholder 5" descr="images.jpg"/>
          <p:cNvPicPr>
            <a:picLocks noGrp="1" noChangeAspect="1"/>
          </p:cNvPicPr>
          <p:nvPr>
            <p:ph type="pic" idx="1"/>
          </p:nvPr>
        </p:nvPicPr>
        <p:blipFill>
          <a:blip r:embed="rId4"/>
          <a:srcRect t="-18" b="-18"/>
          <a:stretch>
            <a:fillRect/>
          </a:stretch>
        </p: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Education Specific</a:t>
            </a:r>
            <a:endParaRPr lang="en-US" dirty="0"/>
          </a:p>
        </p:txBody>
      </p:sp>
      <p:sp>
        <p:nvSpPr>
          <p:cNvPr id="8" name="Text Placeholder 7"/>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Blogging</a:t>
            </a:r>
            <a:endParaRPr lang="en-US" dirty="0"/>
          </a:p>
        </p:txBody>
      </p:sp>
      <p:sp>
        <p:nvSpPr>
          <p:cNvPr id="6" name="Text Placeholder 5"/>
          <p:cNvSpPr>
            <a:spLocks noGrp="1"/>
          </p:cNvSpPr>
          <p:nvPr>
            <p:ph type="body" sz="half" idx="2"/>
          </p:nvPr>
        </p:nvSpPr>
        <p:spPr/>
        <p:txBody>
          <a:bodyPr/>
          <a:lstStyle/>
          <a:p>
            <a:r>
              <a:rPr lang="en-US" dirty="0" smtClean="0">
                <a:hlinkClick r:id="rId2"/>
              </a:rPr>
              <a:t>edublogs</a:t>
            </a:r>
            <a:endParaRPr lang="en-US" dirty="0"/>
          </a:p>
        </p:txBody>
      </p:sp>
      <p:pic>
        <p:nvPicPr>
          <p:cNvPr id="7" name="Picture Placeholder 6" descr="index.jpg"/>
          <p:cNvPicPr>
            <a:picLocks noGrp="1" noChangeAspect="1"/>
          </p:cNvPicPr>
          <p:nvPr>
            <p:ph type="pic" idx="1"/>
          </p:nvPr>
        </p:nvPicPr>
        <p:blipFill>
          <a:blip r:embed="rId3"/>
          <a:srcRect t="-73121" b="-73121"/>
          <a:stretch>
            <a:fillRect/>
          </a:stretch>
        </p:blip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5365376" y="1573306"/>
            <a:ext cx="3653117" cy="814294"/>
          </a:xfrm>
        </p:spPr>
        <p:txBody>
          <a:bodyPr>
            <a:normAutofit fontScale="90000"/>
          </a:bodyPr>
          <a:lstStyle/>
          <a:p>
            <a:r>
              <a:rPr lang="en-US" dirty="0" smtClean="0">
                <a:hlinkClick r:id="rId2"/>
              </a:rPr>
              <a:t>Live Binders</a:t>
            </a:r>
            <a:endParaRPr lang="en-US" dirty="0"/>
          </a:p>
        </p:txBody>
      </p:sp>
      <p:sp>
        <p:nvSpPr>
          <p:cNvPr id="6" name="Subtitle 5"/>
          <p:cNvSpPr>
            <a:spLocks noGrp="1"/>
          </p:cNvSpPr>
          <p:nvPr>
            <p:ph type="subTitle" idx="1"/>
          </p:nvPr>
        </p:nvSpPr>
        <p:spPr/>
        <p:txBody>
          <a:bodyPr/>
          <a:lstStyle/>
          <a:p>
            <a:r>
              <a:rPr lang="en-US" dirty="0" smtClean="0">
                <a:hlinkClick r:id="rId3"/>
              </a:rPr>
              <a:t>example</a:t>
            </a:r>
            <a:endParaRPr lang="en-US" dirty="0"/>
          </a:p>
        </p:txBody>
      </p:sp>
      <p:pic>
        <p:nvPicPr>
          <p:cNvPr id="10" name="Picture Placeholder 9" descr="download (2).jpeg"/>
          <p:cNvPicPr>
            <a:picLocks noGrp="1" noChangeAspect="1"/>
          </p:cNvPicPr>
          <p:nvPr>
            <p:ph type="pic" sz="quarter" idx="13"/>
          </p:nvPr>
        </p:nvPicPr>
        <p:blipFill>
          <a:blip r:embed="rId4"/>
          <a:srcRect t="-17479" b="-17479"/>
          <a:stretch>
            <a:fillRect/>
          </a:stretch>
        </p:blip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Edutopia</a:t>
            </a:r>
            <a:endParaRPr lang="en-US" dirty="0"/>
          </a:p>
        </p:txBody>
      </p:sp>
      <p:sp>
        <p:nvSpPr>
          <p:cNvPr id="3" name="Content Placeholder 2"/>
          <p:cNvSpPr>
            <a:spLocks noGrp="1"/>
          </p:cNvSpPr>
          <p:nvPr>
            <p:ph type="body" sz="half" idx="2"/>
          </p:nvPr>
        </p:nvSpPr>
        <p:spPr/>
        <p:txBody>
          <a:bodyPr/>
          <a:lstStyle/>
          <a:p>
            <a:r>
              <a:rPr lang="en-US" dirty="0" smtClean="0">
                <a:hlinkClick r:id="rId2"/>
              </a:rPr>
              <a:t>http://www.edutopia.org/blogs/beat/new-teacher-support</a:t>
            </a:r>
            <a:endParaRPr lang="en-US" dirty="0" smtClean="0"/>
          </a:p>
          <a:p>
            <a:pPr lvl="1"/>
            <a:r>
              <a:rPr lang="en-US" dirty="0" smtClean="0"/>
              <a:t>Find advice, resources, and strategies to support new teachers and help them improve their craft. </a:t>
            </a:r>
          </a:p>
          <a:p>
            <a:r>
              <a:rPr lang="en-US" dirty="0" smtClean="0">
                <a:hlinkClick r:id="rId3"/>
              </a:rPr>
              <a:t>http://www.edutopia.org/groups/bridges-first-years-practice</a:t>
            </a:r>
            <a:endParaRPr lang="en-US" dirty="0" smtClean="0"/>
          </a:p>
          <a:p>
            <a:pPr lvl="1"/>
            <a:r>
              <a:rPr lang="en-US" dirty="0" smtClean="0"/>
              <a:t>Group for new teachers and veterans to connect</a:t>
            </a:r>
            <a:endParaRPr lang="en-US" dirty="0"/>
          </a:p>
        </p:txBody>
      </p:sp>
      <p:pic>
        <p:nvPicPr>
          <p:cNvPr id="7" name="Picture Placeholder 6" descr="download.jpeg"/>
          <p:cNvPicPr>
            <a:picLocks noGrp="1" noChangeAspect="1"/>
          </p:cNvPicPr>
          <p:nvPr>
            <p:ph type="pic" idx="1"/>
          </p:nvPr>
        </p:nvPicPr>
        <p:blipFill>
          <a:blip r:embed="rId4"/>
          <a:srcRect t="-57555" b="-57555"/>
          <a:stretch>
            <a:fillRect/>
          </a:stretch>
        </p:blip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365376" y="1573306"/>
            <a:ext cx="3653117" cy="1207994"/>
          </a:xfrm>
        </p:spPr>
        <p:txBody>
          <a:bodyPr>
            <a:normAutofit fontScale="90000"/>
          </a:bodyPr>
          <a:lstStyle/>
          <a:p>
            <a:r>
              <a:rPr lang="en-US" dirty="0" smtClean="0"/>
              <a:t>Teaching with Soul</a:t>
            </a:r>
            <a:endParaRPr lang="en-US" dirty="0"/>
          </a:p>
        </p:txBody>
      </p:sp>
      <p:sp>
        <p:nvSpPr>
          <p:cNvPr id="3" name="Content Placeholder 2"/>
          <p:cNvSpPr>
            <a:spLocks noGrp="1"/>
          </p:cNvSpPr>
          <p:nvPr>
            <p:ph type="subTitle" idx="1"/>
          </p:nvPr>
        </p:nvSpPr>
        <p:spPr>
          <a:xfrm>
            <a:off x="5365376" y="3098801"/>
            <a:ext cx="3653117" cy="1104899"/>
          </a:xfrm>
        </p:spPr>
        <p:txBody>
          <a:bodyPr>
            <a:noAutofit/>
          </a:bodyPr>
          <a:lstStyle/>
          <a:p>
            <a:pPr algn="l"/>
            <a:r>
              <a:rPr lang="en-US" sz="1400" dirty="0" smtClean="0"/>
              <a:t>The New Teacher Mentoring Project was created by Lisa </a:t>
            </a:r>
            <a:r>
              <a:rPr lang="en-US" sz="1400" dirty="0" err="1" smtClean="0"/>
              <a:t>Dabbs</a:t>
            </a:r>
            <a:r>
              <a:rPr lang="en-US" sz="1400" dirty="0" smtClean="0"/>
              <a:t>, creator of #</a:t>
            </a:r>
            <a:r>
              <a:rPr lang="en-US" sz="1400" dirty="0" err="1" smtClean="0"/>
              <a:t>ntchat</a:t>
            </a:r>
            <a:endParaRPr lang="en-US" sz="1400" dirty="0" smtClean="0"/>
          </a:p>
          <a:p>
            <a:pPr algn="l"/>
            <a:r>
              <a:rPr lang="en-US" sz="1400" dirty="0" smtClean="0"/>
              <a:t>Purpose is to </a:t>
            </a:r>
          </a:p>
          <a:p>
            <a:pPr lvl="1" algn="l"/>
            <a:r>
              <a:rPr lang="en-US" sz="1400" dirty="0" smtClean="0"/>
              <a:t>To collaborate and find best practices </a:t>
            </a:r>
          </a:p>
          <a:p>
            <a:pPr lvl="1" algn="l"/>
            <a:r>
              <a:rPr lang="en-US" sz="1400" dirty="0" smtClean="0"/>
              <a:t>To mentor and support new/pre-service teachers in K-12 and higher education institutes of learning worldwide for online and offline learning.</a:t>
            </a:r>
          </a:p>
          <a:p>
            <a:pPr lvl="1" algn="l"/>
            <a:r>
              <a:rPr lang="en-US" sz="1400" dirty="0" smtClean="0"/>
              <a:t> To use the New Teacher Mentoring project to help you navigate through your first few years of teaching with a virtual mentor. </a:t>
            </a:r>
          </a:p>
          <a:p>
            <a:pPr algn="l"/>
            <a:r>
              <a:rPr lang="en-US" sz="1400" dirty="0" smtClean="0">
                <a:hlinkClick r:id="rId2"/>
              </a:rPr>
              <a:t>http://www.teachingwithsoul.com/new-teacher-mentoring-project</a:t>
            </a:r>
            <a:endParaRPr lang="en-US" sz="1400" dirty="0" smtClean="0"/>
          </a:p>
          <a:p>
            <a:pPr lvl="1" algn="l"/>
            <a:endParaRPr lang="en-US" sz="1400" dirty="0" smtClean="0"/>
          </a:p>
          <a:p>
            <a:pPr algn="l"/>
            <a:endParaRPr lang="en-US" sz="1400" dirty="0"/>
          </a:p>
        </p:txBody>
      </p:sp>
      <p:pic>
        <p:nvPicPr>
          <p:cNvPr id="7" name="Picture Placeholder 6" descr="Screen Shot 2014-06-21 at 8.17.57 PM.png"/>
          <p:cNvPicPr>
            <a:picLocks noGrp="1" noChangeAspect="1"/>
          </p:cNvPicPr>
          <p:nvPr>
            <p:ph type="pic" sz="quarter" idx="13"/>
          </p:nvPr>
        </p:nvPicPr>
        <p:blipFill>
          <a:blip r:embed="rId3"/>
          <a:srcRect t="-175348" b="-175348"/>
          <a:stretch>
            <a:fillRect/>
          </a:stretch>
        </p:blip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Schoology</a:t>
            </a:r>
            <a:endParaRPr lang="en-US" dirty="0"/>
          </a:p>
        </p:txBody>
      </p:sp>
      <p:sp>
        <p:nvSpPr>
          <p:cNvPr id="3" name="Content Placeholder 2"/>
          <p:cNvSpPr>
            <a:spLocks noGrp="1"/>
          </p:cNvSpPr>
          <p:nvPr>
            <p:ph type="body" sz="half" idx="2"/>
          </p:nvPr>
        </p:nvSpPr>
        <p:spPr/>
        <p:txBody>
          <a:bodyPr>
            <a:normAutofit/>
          </a:bodyPr>
          <a:lstStyle/>
          <a:p>
            <a:endParaRPr lang="en-US" dirty="0" smtClean="0"/>
          </a:p>
          <a:p>
            <a:r>
              <a:rPr lang="en-US" dirty="0" smtClean="0"/>
              <a:t>Learning management system (LMS) and social network that makes it easy to create and share academic content </a:t>
            </a:r>
            <a:r>
              <a:rPr lang="en-US" dirty="0" smtClean="0">
                <a:hlinkClick r:id="rId2"/>
              </a:rPr>
              <a:t>www.schoology.com</a:t>
            </a:r>
            <a:endParaRPr lang="en-US" dirty="0" smtClean="0"/>
          </a:p>
        </p:txBody>
      </p:sp>
      <p:pic>
        <p:nvPicPr>
          <p:cNvPr id="5" name="Picture Placeholder 4" descr="images6.jpg"/>
          <p:cNvPicPr>
            <a:picLocks noGrp="1" noChangeAspect="1"/>
          </p:cNvPicPr>
          <p:nvPr>
            <p:ph type="pic" idx="1"/>
          </p:nvPr>
        </p:nvPicPr>
        <p:blipFill>
          <a:blip r:embed="rId3"/>
          <a:srcRect t="-96999" b="-96999"/>
          <a:stretch>
            <a:fillRect/>
          </a:stretch>
        </p:blip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5365376" y="1573306"/>
            <a:ext cx="3653117" cy="1106394"/>
          </a:xfrm>
        </p:spPr>
        <p:txBody>
          <a:bodyPr/>
          <a:lstStyle/>
          <a:p>
            <a:r>
              <a:rPr lang="en-US" dirty="0" smtClean="0"/>
              <a:t>Teachers Net</a:t>
            </a:r>
            <a:endParaRPr lang="en-US" dirty="0"/>
          </a:p>
        </p:txBody>
      </p:sp>
      <p:sp>
        <p:nvSpPr>
          <p:cNvPr id="3" name="Content Placeholder 2"/>
          <p:cNvSpPr>
            <a:spLocks noGrp="1"/>
          </p:cNvSpPr>
          <p:nvPr>
            <p:ph type="subTitle" idx="1"/>
          </p:nvPr>
        </p:nvSpPr>
        <p:spPr>
          <a:xfrm>
            <a:off x="5365376" y="2887978"/>
            <a:ext cx="3653117" cy="1353822"/>
          </a:xfrm>
        </p:spPr>
        <p:txBody>
          <a:bodyPr>
            <a:normAutofit fontScale="47500" lnSpcReduction="20000"/>
          </a:bodyPr>
          <a:lstStyle/>
          <a:p>
            <a:r>
              <a:rPr lang="en-US" dirty="0" err="1" smtClean="0"/>
              <a:t>Teachers.Net</a:t>
            </a:r>
            <a:r>
              <a:rPr lang="en-US" dirty="0" smtClean="0"/>
              <a:t> was founded on the principle of allowing teacher-users to contribute the content and direct site development and to utilize the Internet to harness the collective intellect and wisdom of the worldwide teaching </a:t>
            </a:r>
            <a:r>
              <a:rPr lang="en-US" dirty="0" err="1" smtClean="0"/>
              <a:t>community</a:t>
            </a:r>
            <a:r>
              <a:rPr lang="en-US" dirty="0" err="1" smtClean="0">
                <a:hlinkClick r:id="rId2"/>
              </a:rPr>
              <a:t>http://teachers.net/mentors/beginning_teachers</a:t>
            </a:r>
            <a:r>
              <a:rPr lang="en-US" dirty="0" smtClean="0">
                <a:hlinkClick r:id="rId2"/>
              </a:rPr>
              <a:t>/</a:t>
            </a:r>
            <a:endParaRPr lang="en-US" dirty="0" smtClean="0"/>
          </a:p>
          <a:p>
            <a:endParaRPr lang="en-US" dirty="0"/>
          </a:p>
        </p:txBody>
      </p:sp>
      <p:pic>
        <p:nvPicPr>
          <p:cNvPr id="6" name="Picture Placeholder 5" descr="index7.jpg"/>
          <p:cNvPicPr>
            <a:picLocks noGrp="1" noChangeAspect="1"/>
          </p:cNvPicPr>
          <p:nvPr>
            <p:ph type="pic" sz="quarter" idx="13"/>
          </p:nvPr>
        </p:nvPicPr>
        <p:blipFill>
          <a:blip r:embed="rId3"/>
          <a:srcRect l="-556" r="-556"/>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Developing Professionally</a:t>
            </a:r>
            <a:endParaRPr lang="en-US" dirty="0"/>
          </a:p>
        </p:txBody>
      </p:sp>
      <p:sp>
        <p:nvSpPr>
          <p:cNvPr id="8" name="Content Placeholder 7"/>
          <p:cNvSpPr>
            <a:spLocks noGrp="1"/>
          </p:cNvSpPr>
          <p:nvPr>
            <p:ph idx="1"/>
          </p:nvPr>
        </p:nvSpPr>
        <p:spPr/>
        <p:txBody>
          <a:bodyPr/>
          <a:lstStyle/>
          <a:p>
            <a:r>
              <a:rPr lang="en-US" dirty="0" smtClean="0"/>
              <a:t>Currently how are you collaborating with other professionals?</a:t>
            </a:r>
          </a:p>
          <a:p>
            <a:r>
              <a:rPr lang="en-US" dirty="0" smtClean="0"/>
              <a:t>How do you utilize your time online?</a:t>
            </a:r>
            <a:endParaRPr lang="en-US" dirty="0" smtClean="0"/>
          </a:p>
          <a:p>
            <a:r>
              <a:rPr lang="en-US" dirty="0" smtClean="0"/>
              <a:t>How can you blend </a:t>
            </a:r>
            <a:r>
              <a:rPr lang="en-US" smtClean="0"/>
              <a:t>the two?</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a:t>
            </a:r>
            <a:r>
              <a:rPr lang="en-US" smtClean="0"/>
              <a:t>you using?</a:t>
            </a:r>
            <a:endParaRPr lang="en-US"/>
          </a:p>
        </p:txBody>
      </p:sp>
      <p:sp>
        <p:nvSpPr>
          <p:cNvPr id="3" name="Text Placeholder 2"/>
          <p:cNvSpPr>
            <a:spLocks noGrp="1"/>
          </p:cNvSpPr>
          <p:nvPr>
            <p:ph type="body" idx="1"/>
          </p:nvPr>
        </p:nvSpPr>
        <p:spPr/>
        <p:txBody>
          <a:bodyPr/>
          <a:lstStyle/>
          <a:p>
            <a:endParaRPr lang="en-US" dirty="0" smtClean="0">
              <a:hlinkClick r:id="rId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Online Resources for Beginning Teachers</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Cindy Duffy </a:t>
            </a:r>
          </a:p>
          <a:p>
            <a:r>
              <a:rPr lang="en-US" dirty="0" smtClean="0"/>
              <a:t>Director</a:t>
            </a:r>
          </a:p>
          <a:p>
            <a:r>
              <a:rPr lang="en-US" dirty="0" smtClean="0"/>
              <a:t>Area IV LTC</a:t>
            </a:r>
            <a:endParaRPr lang="en-US" dirty="0"/>
          </a:p>
        </p:txBody>
      </p:sp>
      <p:pic>
        <p:nvPicPr>
          <p:cNvPr id="10" name="Picture 9" descr="logo_small.gif"/>
          <p:cNvPicPr>
            <a:picLocks noChangeAspect="1"/>
          </p:cNvPicPr>
          <p:nvPr/>
        </p:nvPicPr>
        <p:blipFill>
          <a:blip r:embed="rId2"/>
          <a:stretch>
            <a:fillRect/>
          </a:stretch>
        </p:blipFill>
        <p:spPr>
          <a:xfrm>
            <a:off x="7372203" y="5260722"/>
            <a:ext cx="1371600" cy="1282700"/>
          </a:xfrm>
          <a:prstGeom prst="rect">
            <a:avLst/>
          </a:prstGeom>
        </p:spPr>
      </p:pic>
      <p:pic>
        <p:nvPicPr>
          <p:cNvPr id="6" name="Picture 5" descr="fingers.psd"/>
          <p:cNvPicPr>
            <a:picLocks noChangeAspect="1"/>
          </p:cNvPicPr>
          <p:nvPr/>
        </p:nvPicPr>
        <p:blipFill>
          <a:blip r:embed="rId3"/>
          <a:stretch>
            <a:fillRect/>
          </a:stretch>
        </p:blipFill>
        <p:spPr>
          <a:xfrm>
            <a:off x="311940" y="238718"/>
            <a:ext cx="3946074" cy="3946074"/>
          </a:xfrm>
          <a:prstGeom prst="rect">
            <a:avLst/>
          </a:prstGeom>
        </p:spPr>
      </p:pic>
      <p:sp>
        <p:nvSpPr>
          <p:cNvPr id="7" name="TextBox 6"/>
          <p:cNvSpPr txBox="1"/>
          <p:nvPr/>
        </p:nvSpPr>
        <p:spPr>
          <a:xfrm>
            <a:off x="311940" y="5549900"/>
            <a:ext cx="612696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buFont typeface="Arial"/>
              <a:buChar char="•"/>
            </a:pPr>
            <a:r>
              <a:rPr lang="en-US" dirty="0" smtClean="0"/>
              <a:t>RSS aggregators</a:t>
            </a:r>
            <a:br>
              <a:rPr lang="en-US" dirty="0" smtClean="0"/>
            </a:br>
            <a:endParaRPr lang="en-US" dirty="0"/>
          </a:p>
        </p:txBody>
      </p:sp>
      <p:sp>
        <p:nvSpPr>
          <p:cNvPr id="6" name="Text Placeholder 5"/>
          <p:cNvSpPr>
            <a:spLocks noGrp="1"/>
          </p:cNvSpPr>
          <p:nvPr>
            <p:ph type="body" sz="half" idx="2"/>
          </p:nvPr>
        </p:nvSpPr>
        <p:spPr/>
        <p:txBody>
          <a:bodyPr/>
          <a:lstStyle/>
          <a:p>
            <a:r>
              <a:rPr lang="en-US" dirty="0" smtClean="0"/>
              <a:t>Delivery vehicle for content</a:t>
            </a:r>
            <a:br>
              <a:rPr lang="en-US" dirty="0" smtClean="0"/>
            </a:br>
            <a:endParaRPr lang="en-US" dirty="0" smtClean="0"/>
          </a:p>
          <a:p>
            <a:r>
              <a:rPr lang="en-US" dirty="0" smtClean="0"/>
              <a:t>Need a newsreader</a:t>
            </a:r>
            <a:br>
              <a:rPr lang="en-US" dirty="0" smtClean="0"/>
            </a:br>
            <a:endParaRPr lang="en-US" dirty="0" smtClean="0"/>
          </a:p>
          <a:p>
            <a:pPr lvl="1"/>
            <a:r>
              <a:rPr lang="en-US" dirty="0" smtClean="0">
                <a:hlinkClick r:id="rId3"/>
              </a:rPr>
              <a:t>Feedly</a:t>
            </a:r>
            <a:r>
              <a:rPr lang="en-US" dirty="0" smtClean="0"/>
              <a:t/>
            </a:r>
            <a:br>
              <a:rPr lang="en-US" dirty="0" smtClean="0"/>
            </a:br>
            <a:r>
              <a:rPr lang="en-US" dirty="0" err="1" smtClean="0"/>
              <a:t>NewsFire</a:t>
            </a:r>
            <a:r>
              <a:rPr lang="en-US" dirty="0" smtClean="0"/>
              <a:t/>
            </a:r>
            <a:br>
              <a:rPr lang="en-US" dirty="0" smtClean="0"/>
            </a:br>
            <a:endParaRPr lang="en-US" dirty="0" smtClean="0"/>
          </a:p>
        </p:txBody>
      </p:sp>
      <p:pic>
        <p:nvPicPr>
          <p:cNvPr id="11" name="Picture Placeholder 10" descr="images.jpg"/>
          <p:cNvPicPr>
            <a:picLocks noGrp="1" noChangeAspect="1"/>
          </p:cNvPicPr>
          <p:nvPr>
            <p:ph type="pic" idx="1"/>
          </p:nvPr>
        </p:nvPicPr>
        <p:blipFill>
          <a:blip r:embed="rId4"/>
          <a:srcRect l="-8232" r="-8232"/>
          <a:stretch>
            <a:fillRect/>
          </a:stretch>
        </p:blip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Blogging</a:t>
            </a:r>
            <a:endParaRPr lang="en-US" dirty="0"/>
          </a:p>
        </p:txBody>
      </p:sp>
      <p:sp>
        <p:nvSpPr>
          <p:cNvPr id="3" name="Content Placeholder 2"/>
          <p:cNvSpPr>
            <a:spLocks noGrp="1"/>
          </p:cNvSpPr>
          <p:nvPr>
            <p:ph idx="1"/>
          </p:nvPr>
        </p:nvSpPr>
        <p:spPr/>
        <p:txBody>
          <a:bodyPr/>
          <a:lstStyle/>
          <a:p>
            <a:r>
              <a:rPr lang="en-US" dirty="0" smtClean="0">
                <a:hlinkClick r:id="rId2"/>
              </a:rPr>
              <a:t>http://edublogs.org/</a:t>
            </a:r>
            <a:endParaRPr lang="en-US" dirty="0" smtClean="0"/>
          </a:p>
          <a:p>
            <a:r>
              <a:rPr lang="en-US" dirty="0" smtClean="0">
                <a:hlinkClick r:id="rId3"/>
              </a:rPr>
              <a:t>http://education.weebly.com/</a:t>
            </a:r>
            <a:endParaRPr lang="en-US" dirty="0" smtClean="0"/>
          </a:p>
          <a:p>
            <a:r>
              <a:rPr lang="en-US" dirty="0" smtClean="0">
                <a:hlinkClick r:id="rId4"/>
              </a:rPr>
              <a:t>http://www.schoolrack.com/</a:t>
            </a:r>
            <a:endParaRPr lang="en-US" dirty="0" smtClean="0"/>
          </a:p>
          <a:p>
            <a:r>
              <a:rPr lang="en-US" dirty="0" smtClean="0">
                <a:hlinkClick r:id="rId5"/>
              </a:rPr>
              <a:t>https://www.diigo.com/list/luduffy51/blogging</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Personal Learning Network (PLN)</a:t>
            </a:r>
            <a:br>
              <a:rPr lang="en-US"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endParaRPr lang="en-US" dirty="0"/>
          </a:p>
        </p:txBody>
      </p:sp>
      <p:sp>
        <p:nvSpPr>
          <p:cNvPr id="7" name="Text Placeholder 6"/>
          <p:cNvSpPr>
            <a:spLocks noGrp="1"/>
          </p:cNvSpPr>
          <p:nvPr>
            <p:ph type="body" idx="1"/>
          </p:nvPr>
        </p:nvSpPr>
        <p:spPr/>
        <p:txBody>
          <a:bodyPr>
            <a:normAutofit fontScale="92500" lnSpcReduction="10000"/>
          </a:bodyPr>
          <a:lstStyle/>
          <a:p>
            <a:r>
              <a:rPr lang="en-US" dirty="0" smtClean="0"/>
              <a:t>Personal – you design it for yourself</a:t>
            </a:r>
          </a:p>
          <a:p>
            <a:r>
              <a:rPr lang="en-US" dirty="0" smtClean="0"/>
              <a:t>Learning – it is about increasing your knowledge/changing your practices</a:t>
            </a:r>
          </a:p>
          <a:p>
            <a:r>
              <a:rPr lang="en-US" dirty="0" smtClean="0"/>
              <a:t>Network –structure that crosses at regular intervals &amp; is knotted or secured at the crossings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 A POSITIVE DIGITAL FOOTPRINT</a:t>
            </a:r>
            <a:endParaRPr lang="en-US" dirty="0"/>
          </a:p>
        </p:txBody>
      </p:sp>
      <p:pic>
        <p:nvPicPr>
          <p:cNvPr id="9" name="Picture 8" descr="images3.jpg"/>
          <p:cNvPicPr>
            <a:picLocks noChangeAspect="1"/>
          </p:cNvPicPr>
          <p:nvPr/>
        </p:nvPicPr>
        <p:blipFill>
          <a:blip r:embed="rId3"/>
          <a:stretch>
            <a:fillRect/>
          </a:stretch>
        </p:blipFill>
        <p:spPr>
          <a:xfrm>
            <a:off x="3359150" y="2595562"/>
            <a:ext cx="2857500" cy="28575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can be found at -</a:t>
            </a:r>
            <a:endParaRPr lang="en-US" dirty="0"/>
          </a:p>
        </p:txBody>
      </p:sp>
      <p:sp>
        <p:nvSpPr>
          <p:cNvPr id="3" name="Text Placeholder 2"/>
          <p:cNvSpPr>
            <a:spLocks noGrp="1"/>
          </p:cNvSpPr>
          <p:nvPr>
            <p:ph type="body" idx="1"/>
          </p:nvPr>
        </p:nvSpPr>
        <p:spPr/>
        <p:txBody>
          <a:bodyPr/>
          <a:lstStyle/>
          <a:p>
            <a:r>
              <a:rPr lang="en-US" dirty="0" smtClean="0">
                <a:hlinkClick r:id="rId2"/>
              </a:rPr>
              <a:t>http://plncindy.wikispaces.com/INTC</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Sites to help you organize and share</a:t>
            </a:r>
            <a:endParaRPr lang="en-US" dirty="0"/>
          </a:p>
        </p:txBody>
      </p:sp>
      <p:sp>
        <p:nvSpPr>
          <p:cNvPr id="6" name="Text Placeholder 5"/>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ctrTitle"/>
          </p:nvPr>
        </p:nvSpPr>
        <p:spPr>
          <a:xfrm>
            <a:off x="4114800" y="1572768"/>
            <a:ext cx="4910328" cy="1183131"/>
          </a:xfrm>
        </p:spPr>
        <p:txBody>
          <a:bodyPr/>
          <a:lstStyle/>
          <a:p>
            <a:pPr algn="ctr"/>
            <a:r>
              <a:rPr lang="en-US" dirty="0" err="1" smtClean="0"/>
              <a:t>Symbaloo</a:t>
            </a:r>
            <a:endParaRPr lang="en-US" dirty="0"/>
          </a:p>
        </p:txBody>
      </p:sp>
      <p:sp>
        <p:nvSpPr>
          <p:cNvPr id="9" name="Subtitle 8"/>
          <p:cNvSpPr>
            <a:spLocks noGrp="1"/>
          </p:cNvSpPr>
          <p:nvPr>
            <p:ph type="subTitle" idx="1"/>
          </p:nvPr>
        </p:nvSpPr>
        <p:spPr>
          <a:xfrm>
            <a:off x="4114800" y="2755899"/>
            <a:ext cx="4910328" cy="279401"/>
          </a:xfrm>
        </p:spPr>
        <p:txBody>
          <a:bodyPr>
            <a:normAutofit fontScale="62500" lnSpcReduction="20000"/>
          </a:bodyPr>
          <a:lstStyle/>
          <a:p>
            <a:pPr algn="ctr"/>
            <a:r>
              <a:rPr lang="en-US" dirty="0" smtClean="0">
                <a:hlinkClick r:id="rId2"/>
              </a:rPr>
              <a:t>http://www.symbaloo.com</a:t>
            </a:r>
            <a:endParaRPr lang="en-US" dirty="0"/>
          </a:p>
        </p:txBody>
      </p:sp>
      <p:pic>
        <p:nvPicPr>
          <p:cNvPr id="10" name="Picture 9" descr="logo_login_2.png"/>
          <p:cNvPicPr>
            <a:picLocks noChangeAspect="1"/>
          </p:cNvPicPr>
          <p:nvPr/>
        </p:nvPicPr>
        <p:blipFill>
          <a:blip r:embed="rId3"/>
          <a:stretch>
            <a:fillRect/>
          </a:stretch>
        </p:blipFill>
        <p:spPr>
          <a:xfrm>
            <a:off x="812799" y="1881484"/>
            <a:ext cx="3109031" cy="874415"/>
          </a:xfrm>
          <a:prstGeom prst="rect">
            <a:avLst/>
          </a:prstGeom>
        </p:spPr>
      </p:pic>
      <p:sp>
        <p:nvSpPr>
          <p:cNvPr id="5" name="TextBox 4"/>
          <p:cNvSpPr txBox="1"/>
          <p:nvPr/>
        </p:nvSpPr>
        <p:spPr>
          <a:xfrm>
            <a:off x="4699000" y="3251200"/>
            <a:ext cx="3848100" cy="1200329"/>
          </a:xfrm>
          <a:prstGeom prst="rect">
            <a:avLst/>
          </a:prstGeom>
          <a:noFill/>
        </p:spPr>
        <p:txBody>
          <a:bodyPr wrap="square" rtlCol="0">
            <a:spAutoFit/>
          </a:bodyPr>
          <a:lstStyle/>
          <a:p>
            <a:r>
              <a:rPr lang="en-US" dirty="0" smtClean="0"/>
              <a:t>A free visual bookmarking site that gives you access to anything you bookmark from any computer by just clicking on a tile.</a:t>
            </a:r>
            <a:endParaRPr lang="en-US" dirty="0"/>
          </a:p>
        </p:txBody>
      </p:sp>
      <p:sp>
        <p:nvSpPr>
          <p:cNvPr id="6" name="TextBox 5"/>
          <p:cNvSpPr txBox="1"/>
          <p:nvPr/>
        </p:nvSpPr>
        <p:spPr>
          <a:xfrm>
            <a:off x="2501900" y="5588000"/>
            <a:ext cx="3567015" cy="369332"/>
          </a:xfrm>
          <a:prstGeom prst="rect">
            <a:avLst/>
          </a:prstGeom>
          <a:noFill/>
        </p:spPr>
        <p:txBody>
          <a:bodyPr wrap="none" rtlCol="0">
            <a:spAutoFit/>
          </a:bodyPr>
          <a:lstStyle/>
          <a:p>
            <a:r>
              <a:rPr lang="en-US" dirty="0" smtClean="0">
                <a:hlinkClick r:id="rId4"/>
              </a:rPr>
              <a:t>http://www.symbaloo.com/mix/intc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Diigo</a:t>
            </a:r>
            <a:r>
              <a:rPr lang="en-US" dirty="0" smtClean="0"/>
              <a:t/>
            </a:r>
            <a:br>
              <a:rPr lang="en-US" dirty="0" smtClean="0"/>
            </a:br>
            <a:r>
              <a:rPr lang="en-US" sz="2222" dirty="0" smtClean="0"/>
              <a:t>Social bookmarking website</a:t>
            </a:r>
            <a:br>
              <a:rPr lang="en-US" sz="2222" dirty="0" smtClean="0"/>
            </a:br>
            <a:r>
              <a:rPr lang="en-US" sz="2222" dirty="0" smtClean="0">
                <a:hlinkClick r:id="rId3"/>
              </a:rPr>
              <a:t>http://www.diigo.com</a:t>
            </a:r>
            <a:endParaRPr lang="en-US" sz="2222" dirty="0"/>
          </a:p>
        </p:txBody>
      </p:sp>
      <p:sp>
        <p:nvSpPr>
          <p:cNvPr id="3" name="Content Placeholder 2"/>
          <p:cNvSpPr>
            <a:spLocks noGrp="1"/>
          </p:cNvSpPr>
          <p:nvPr>
            <p:ph type="body" sz="half" idx="2"/>
          </p:nvPr>
        </p:nvSpPr>
        <p:spPr/>
        <p:txBody>
          <a:bodyPr>
            <a:normAutofit/>
          </a:bodyPr>
          <a:lstStyle/>
          <a:p>
            <a:r>
              <a:rPr lang="en-US" dirty="0" smtClean="0"/>
              <a:t>Organize your thoughts</a:t>
            </a:r>
            <a:endParaRPr lang="en-US" dirty="0" smtClean="0">
              <a:solidFill>
                <a:schemeClr val="accent1">
                  <a:lumMod val="75000"/>
                </a:schemeClr>
              </a:solidFill>
            </a:endParaRPr>
          </a:p>
          <a:p>
            <a:r>
              <a:rPr lang="en-US" dirty="0" smtClean="0"/>
              <a:t>Tag – </a:t>
            </a:r>
            <a:r>
              <a:rPr lang="en-US" dirty="0" smtClean="0">
                <a:solidFill>
                  <a:srgbClr val="D59300"/>
                </a:solidFill>
              </a:rPr>
              <a:t>lists</a:t>
            </a:r>
          </a:p>
          <a:p>
            <a:r>
              <a:rPr lang="en-US" dirty="0" smtClean="0"/>
              <a:t>Highlight – </a:t>
            </a:r>
            <a:r>
              <a:rPr lang="en-US" dirty="0" smtClean="0">
                <a:solidFill>
                  <a:srgbClr val="D59300"/>
                </a:solidFill>
              </a:rPr>
              <a:t>sticky</a:t>
            </a:r>
            <a:endParaRPr lang="en-US" dirty="0" smtClean="0">
              <a:solidFill>
                <a:schemeClr val="accent1">
                  <a:lumMod val="75000"/>
                </a:schemeClr>
              </a:solidFill>
            </a:endParaRPr>
          </a:p>
          <a:p>
            <a:r>
              <a:rPr lang="en-US" dirty="0" smtClean="0"/>
              <a:t>Share/learn with others</a:t>
            </a:r>
          </a:p>
          <a:p>
            <a:pPr lvl="1"/>
            <a:r>
              <a:rPr lang="en-US" dirty="0" smtClean="0"/>
              <a:t>Network</a:t>
            </a:r>
          </a:p>
          <a:p>
            <a:pPr lvl="1"/>
            <a:r>
              <a:rPr lang="en-US" dirty="0" smtClean="0"/>
              <a:t>Groups</a:t>
            </a:r>
          </a:p>
          <a:p>
            <a:pPr lvl="1"/>
            <a:r>
              <a:rPr lang="en-US" dirty="0" smtClean="0"/>
              <a:t>Community</a:t>
            </a:r>
          </a:p>
          <a:p>
            <a:endParaRPr lang="en-US" dirty="0" smtClean="0"/>
          </a:p>
          <a:p>
            <a:endParaRPr lang="en-US" dirty="0"/>
          </a:p>
        </p:txBody>
      </p:sp>
      <p:pic>
        <p:nvPicPr>
          <p:cNvPr id="13" name="Picture Placeholder 12" descr="download (1).jpeg"/>
          <p:cNvPicPr>
            <a:picLocks noGrp="1" noChangeAspect="1"/>
          </p:cNvPicPr>
          <p:nvPr>
            <p:ph type="pic" idx="1"/>
          </p:nvPr>
        </p:nvPicPr>
        <p:blipFill>
          <a:blip r:embed="rId4"/>
          <a:srcRect t="-56207" b="-56207"/>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Commonly used sites</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5522</TotalTime>
  <Words>869</Words>
  <Application>Microsoft Macintosh PowerPoint</Application>
  <PresentationFormat>On-screen Show (4:3)</PresentationFormat>
  <Paragraphs>108</Paragraphs>
  <Slides>23</Slides>
  <Notes>5</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Focus</vt:lpstr>
      <vt:lpstr> Developing A Professional Presence Online</vt:lpstr>
      <vt:lpstr>Developing Professionally</vt:lpstr>
      <vt:lpstr>Personal Learning Network (PLN) </vt:lpstr>
      <vt:lpstr>DEVELOP A POSITIVE DIGITAL FOOTPRINT</vt:lpstr>
      <vt:lpstr>Links can be found at -</vt:lpstr>
      <vt:lpstr>Sites to help you organize and share</vt:lpstr>
      <vt:lpstr>Symbaloo</vt:lpstr>
      <vt:lpstr>Diigo Social bookmarking website http://www.diigo.com</vt:lpstr>
      <vt:lpstr>Commonly used sites</vt:lpstr>
      <vt:lpstr>Facebook</vt:lpstr>
      <vt:lpstr>Twitter</vt:lpstr>
      <vt:lpstr>Pinterest</vt:lpstr>
      <vt:lpstr>Education Specific</vt:lpstr>
      <vt:lpstr>Blogging</vt:lpstr>
      <vt:lpstr>Live Binders</vt:lpstr>
      <vt:lpstr>Edutopia</vt:lpstr>
      <vt:lpstr>Teaching with Soul</vt:lpstr>
      <vt:lpstr>Schoology</vt:lpstr>
      <vt:lpstr>Teachers Net</vt:lpstr>
      <vt:lpstr>What are you using?</vt:lpstr>
      <vt:lpstr>Online Resources for Beginning Teachers</vt:lpstr>
      <vt:lpstr>RSS aggregators </vt:lpstr>
      <vt:lpstr>Blogging</vt:lpstr>
    </vt:vector>
  </TitlesOfParts>
  <Company>Area IV Learning Technology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Resources for Beginning Teachers</dc:title>
  <dc:creator>Cindy Duffy</dc:creator>
  <cp:lastModifiedBy>Cindy Duffy</cp:lastModifiedBy>
  <cp:revision>179</cp:revision>
  <cp:lastPrinted>2014-06-22T17:17:28Z</cp:lastPrinted>
  <dcterms:created xsi:type="dcterms:W3CDTF">2014-06-23T13:50:17Z</dcterms:created>
  <dcterms:modified xsi:type="dcterms:W3CDTF">2014-06-23T13:51:25Z</dcterms:modified>
</cp:coreProperties>
</file>